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65" r:id="rId3"/>
    <p:sldId id="264" r:id="rId4"/>
    <p:sldId id="267" r:id="rId5"/>
    <p:sldId id="266" r:id="rId6"/>
    <p:sldId id="268" r:id="rId7"/>
    <p:sldId id="270" r:id="rId8"/>
    <p:sldId id="259" r:id="rId9"/>
    <p:sldId id="260" r:id="rId10"/>
    <p:sldId id="271" r:id="rId11"/>
    <p:sldId id="261" r:id="rId12"/>
    <p:sldId id="262" r:id="rId13"/>
    <p:sldId id="258" r:id="rId14"/>
    <p:sldId id="257" r:id="rId15"/>
    <p:sldId id="272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94624" autoAdjust="0"/>
  </p:normalViewPr>
  <p:slideViewPr>
    <p:cSldViewPr>
      <p:cViewPr>
        <p:scale>
          <a:sx n="75" d="100"/>
          <a:sy n="75" d="100"/>
        </p:scale>
        <p:origin x="-1224" y="15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8629A7-F253-4BA5-83A4-F3C0C65FBC47}" type="datetimeFigureOut">
              <a:rPr lang="en-US" smtClean="0"/>
              <a:pPr/>
              <a:t>5/13/2013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E689C6-9039-4B3B-A59B-AC00236AC73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713CC-2394-4EA1-A000-37E4DCA37108}" type="datetime1">
              <a:rPr lang="en-US" smtClean="0"/>
              <a:pPr/>
              <a:t>5/13/2013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E821D-584C-4BCE-9E90-34DCA2B50A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88B1F-1439-4250-A544-48B8F7764C07}" type="datetime1">
              <a:rPr lang="en-US" smtClean="0"/>
              <a:pPr/>
              <a:t>5/13/2013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E821D-584C-4BCE-9E90-34DCA2B50A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ADC32-AAA6-42A8-BA9B-EA64A5C901D4}" type="datetime1">
              <a:rPr lang="en-US" smtClean="0"/>
              <a:pPr/>
              <a:t>5/13/2013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E821D-584C-4BCE-9E90-34DCA2B50A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DC36D-5168-49CC-9196-0F3574474547}" type="datetime1">
              <a:rPr lang="en-US" smtClean="0"/>
              <a:pPr/>
              <a:t>5/13/2013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E821D-584C-4BCE-9E90-34DCA2B50A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6D102-CAEA-4C49-9233-BF0543051E30}" type="datetime1">
              <a:rPr lang="en-US" smtClean="0"/>
              <a:pPr/>
              <a:t>5/13/2013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E821D-584C-4BCE-9E90-34DCA2B50A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0FF49-2F21-4BD7-A572-D72366129B91}" type="datetime1">
              <a:rPr lang="en-US" smtClean="0"/>
              <a:pPr/>
              <a:t>5/13/2013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E821D-584C-4BCE-9E90-34DCA2B50A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5BB69-D0D0-4AF2-8B9C-872933835343}" type="datetime1">
              <a:rPr lang="en-US" smtClean="0"/>
              <a:pPr/>
              <a:t>5/13/2013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E821D-584C-4BCE-9E90-34DCA2B50A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4FE36-1E23-411B-8363-691220FE7BB3}" type="datetime1">
              <a:rPr lang="en-US" smtClean="0"/>
              <a:pPr/>
              <a:t>5/13/2013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E821D-584C-4BCE-9E90-34DCA2B50A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68171-03BC-4F19-91CE-2A40CC0066EA}" type="datetime1">
              <a:rPr lang="en-US" smtClean="0"/>
              <a:pPr/>
              <a:t>5/13/2013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E821D-584C-4BCE-9E90-34DCA2B50A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B4501-CD96-4A30-8F25-DA27F61C56CC}" type="datetime1">
              <a:rPr lang="en-US" smtClean="0"/>
              <a:pPr/>
              <a:t>5/13/2013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E821D-584C-4BCE-9E90-34DCA2B50A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6DA59-0C88-4520-96C5-E0BA2430683A}" type="datetime1">
              <a:rPr lang="en-US" smtClean="0"/>
              <a:pPr/>
              <a:t>5/13/2013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E821D-584C-4BCE-9E90-34DCA2B50A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802E13-0E0E-4595-8DB7-F14EF58600D8}" type="datetime1">
              <a:rPr lang="en-US" smtClean="0"/>
              <a:pPr/>
              <a:t>5/13/2013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5E821D-584C-4BCE-9E90-34DCA2B50AD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methodsandtools.com/archive/archive.php?id=72p9" TargetMode="Externa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odeproject.com/Articles/148043/Say-Hello-To-Behavior-Driven-Development-BDD-Part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TDD adoption plan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C7535-E7E5-4248-96EE-8B5C3CC6DC15}" type="datetime1">
              <a:rPr lang="en-US" smtClean="0"/>
              <a:pPr/>
              <a:t>5/13/2013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E821D-584C-4BCE-9E90-34DCA2B50AD3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68171-03BC-4F19-91CE-2A40CC0066EA}" type="datetime1">
              <a:rPr lang="en-US" sz="1100" smtClean="0"/>
              <a:pPr/>
              <a:t>5/13/2013</a:t>
            </a:fld>
            <a:endParaRPr lang="en-US" sz="110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E821D-584C-4BCE-9E90-34DCA2B50AD3}" type="slidenum">
              <a:rPr lang="en-US" sz="1100" smtClean="0"/>
              <a:pPr/>
              <a:t>10</a:t>
            </a:fld>
            <a:endParaRPr lang="en-US" sz="1100" dirty="0"/>
          </a:p>
        </p:txBody>
      </p:sp>
      <p:sp>
        <p:nvSpPr>
          <p:cNvPr id="5" name="TextBox 4"/>
          <p:cNvSpPr txBox="1"/>
          <p:nvPr/>
        </p:nvSpPr>
        <p:spPr>
          <a:xfrm>
            <a:off x="762000" y="5715000"/>
            <a:ext cx="7848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hlinkClick r:id="rId2"/>
              </a:rPr>
              <a:t>http://www.methodsandtools.com/archive/archive.php?id=72p9</a:t>
            </a:r>
            <a:endParaRPr lang="en-US" sz="1600" dirty="0"/>
          </a:p>
        </p:txBody>
      </p:sp>
      <p:pic>
        <p:nvPicPr>
          <p:cNvPr id="1028" name="Picture 4" descr="http://www.methodsandtools.com/archive/atddfig9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09600"/>
            <a:ext cx="8052022" cy="5410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228600"/>
            <a:ext cx="8001000" cy="64483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5D5A8-172B-46D0-BE96-BF84C38D2698}" type="datetime1">
              <a:rPr lang="en-US" smtClean="0"/>
              <a:pPr/>
              <a:t>5/13/2013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E821D-584C-4BCE-9E90-34DCA2B50AD3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335820"/>
            <a:ext cx="7620000" cy="6217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506D5-C6BF-4A47-B524-3854F3EC98ED}" type="datetime1">
              <a:rPr lang="en-US" smtClean="0"/>
              <a:pPr/>
              <a:t>5/13/2013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E821D-584C-4BCE-9E90-34DCA2B50AD3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TDD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4600" y="2133600"/>
            <a:ext cx="4252913" cy="35686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1B11F-CA13-4F79-863D-667BF780ADDB}" type="datetime1">
              <a:rPr lang="en-US" smtClean="0"/>
              <a:pPr/>
              <a:t>5/13/2013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E821D-584C-4BCE-9E90-34DCA2B50AD3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TDD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Write </a:t>
            </a:r>
            <a:r>
              <a:rPr lang="en-US" u="sng" dirty="0" smtClean="0"/>
              <a:t>one</a:t>
            </a:r>
            <a:r>
              <a:rPr lang="en-US" dirty="0" smtClean="0"/>
              <a:t> </a:t>
            </a:r>
            <a:r>
              <a:rPr lang="en-US" i="1" dirty="0" smtClean="0"/>
              <a:t>unit test</a:t>
            </a:r>
            <a:r>
              <a:rPr lang="en-US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Build or add to the </a:t>
            </a:r>
            <a:r>
              <a:rPr lang="en-US" i="1" dirty="0" smtClean="0"/>
              <a:t>object under test</a:t>
            </a:r>
            <a:r>
              <a:rPr lang="en-US" dirty="0" smtClean="0"/>
              <a:t> until everything compiles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>
                <a:solidFill>
                  <a:srgbClr val="C00000"/>
                </a:solidFill>
              </a:rPr>
              <a:t>Red:</a:t>
            </a:r>
            <a:r>
              <a:rPr lang="en-US" dirty="0" smtClean="0"/>
              <a:t> </a:t>
            </a:r>
            <a:r>
              <a:rPr lang="en-US" u="sng" dirty="0" smtClean="0"/>
              <a:t>Watch</a:t>
            </a:r>
            <a:r>
              <a:rPr lang="en-US" dirty="0" smtClean="0"/>
              <a:t> the test </a:t>
            </a:r>
            <a:r>
              <a:rPr lang="en-US" u="sng" dirty="0" smtClean="0"/>
              <a:t>fail</a:t>
            </a:r>
            <a:r>
              <a:rPr lang="en-US" dirty="0" smtClean="0"/>
              <a:t>!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>
                <a:solidFill>
                  <a:srgbClr val="00B050"/>
                </a:solidFill>
              </a:rPr>
              <a:t>Green: </a:t>
            </a:r>
            <a:r>
              <a:rPr lang="en-US" dirty="0" smtClean="0"/>
              <a:t>Make </a:t>
            </a:r>
            <a:r>
              <a:rPr lang="en-US" u="sng" dirty="0" smtClean="0"/>
              <a:t>all</a:t>
            </a:r>
            <a:r>
              <a:rPr lang="en-US" dirty="0" smtClean="0"/>
              <a:t> the tests pass by changing the </a:t>
            </a:r>
            <a:r>
              <a:rPr lang="en-US" i="1" dirty="0" smtClean="0"/>
              <a:t>object under tests</a:t>
            </a:r>
            <a:r>
              <a:rPr lang="en-US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>
                <a:solidFill>
                  <a:srgbClr val="002060"/>
                </a:solidFill>
              </a:rPr>
              <a:t>Clean:</a:t>
            </a:r>
            <a:r>
              <a:rPr lang="en-US" u="sng" dirty="0" smtClean="0"/>
              <a:t> Refactor mercilessly</a:t>
            </a:r>
            <a:r>
              <a:rPr lang="en-US" dirty="0" smtClean="0"/>
              <a:t>!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Repeat.</a:t>
            </a:r>
            <a:r>
              <a:rPr lang="en-US" u="sng" dirty="0" smtClean="0"/>
              <a:t>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FEB80-DE67-4804-A66B-C219E7EF3643}" type="datetime1">
              <a:rPr lang="en-US" smtClean="0"/>
              <a:pPr/>
              <a:t>5/13/2013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E821D-584C-4BCE-9E90-34DCA2B50AD3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BDD - stuff to explore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TDD automatically ensures that no code is not tested.</a:t>
            </a:r>
          </a:p>
          <a:p>
            <a:r>
              <a:rPr lang="en-US" dirty="0" smtClean="0"/>
              <a:t>How to ensure that all functional requirements are included in the tests?</a:t>
            </a:r>
          </a:p>
          <a:p>
            <a:r>
              <a:rPr lang="en-US" dirty="0" smtClean="0"/>
              <a:t>BDD can help?</a:t>
            </a:r>
          </a:p>
          <a:p>
            <a:pPr lvl="1"/>
            <a:r>
              <a:rPr lang="en-US" dirty="0" smtClean="0"/>
              <a:t>The idea: </a:t>
            </a:r>
          </a:p>
          <a:p>
            <a:pPr lvl="2"/>
            <a:r>
              <a:rPr lang="en-US" dirty="0" smtClean="0">
                <a:hlinkClick r:id="rId2"/>
              </a:rPr>
              <a:t>http://www.codeproject.com/Articles/148043/Say-Hello-To-Behavior-Driven-Development-BDD-Part </a:t>
            </a:r>
            <a:endParaRPr lang="en-US" dirty="0" smtClean="0"/>
          </a:p>
          <a:p>
            <a:pPr lvl="2"/>
            <a:r>
              <a:rPr lang="en-US" dirty="0" smtClean="0"/>
              <a:t>http://dannorth.net/introducing-bdd/</a:t>
            </a:r>
          </a:p>
          <a:p>
            <a:pPr lvl="1"/>
            <a:r>
              <a:rPr lang="en-US" dirty="0" smtClean="0"/>
              <a:t>Tools with a </a:t>
            </a:r>
            <a:r>
              <a:rPr lang="en-US" b="1" dirty="0" smtClean="0"/>
              <a:t>business readable output</a:t>
            </a:r>
            <a:endParaRPr lang="en-US" dirty="0" smtClean="0"/>
          </a:p>
          <a:p>
            <a:pPr lvl="1"/>
            <a:r>
              <a:rPr lang="en-US" dirty="0" smtClean="0"/>
              <a:t>Tools with a </a:t>
            </a:r>
            <a:r>
              <a:rPr lang="en-US" b="1" dirty="0" smtClean="0"/>
              <a:t>business readable input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FA24C-C20E-45D6-A35F-C5EB723D3C1E}" type="datetime1">
              <a:rPr lang="en-US" smtClean="0"/>
              <a:pPr/>
              <a:t>5/13/2013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E821D-584C-4BCE-9E90-34DCA2B50AD3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goal and how to get there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Goal: </a:t>
            </a:r>
          </a:p>
          <a:p>
            <a:pPr lvl="1"/>
            <a:r>
              <a:rPr lang="en-US" dirty="0" smtClean="0"/>
              <a:t>ATDD and TDD performed in </a:t>
            </a:r>
            <a:r>
              <a:rPr lang="en-US" i="1" dirty="0" smtClean="0"/>
              <a:t>all</a:t>
            </a:r>
            <a:r>
              <a:rPr lang="en-US" dirty="0" smtClean="0"/>
              <a:t> projects</a:t>
            </a:r>
          </a:p>
          <a:p>
            <a:r>
              <a:rPr lang="en-US" dirty="0" smtClean="0"/>
              <a:t>Strategy</a:t>
            </a:r>
            <a:r>
              <a:rPr lang="en-US" dirty="0" smtClean="0"/>
              <a:t>:</a:t>
            </a:r>
          </a:p>
          <a:p>
            <a:pPr lvl="1"/>
            <a:r>
              <a:rPr lang="en-US" i="1" dirty="0" smtClean="0"/>
              <a:t>One small step at a time</a:t>
            </a:r>
          </a:p>
          <a:p>
            <a:pPr lvl="1"/>
            <a:r>
              <a:rPr lang="en-US" dirty="0" smtClean="0"/>
              <a:t>New projects</a:t>
            </a:r>
          </a:p>
          <a:p>
            <a:pPr lvl="2"/>
            <a:r>
              <a:rPr lang="en-US" dirty="0" smtClean="0"/>
              <a:t>Easy projects first. So, </a:t>
            </a:r>
            <a:r>
              <a:rPr lang="en-US" dirty="0" smtClean="0">
                <a:sym typeface="Wingdings" pitchFamily="2" charset="2"/>
              </a:rPr>
              <a:t>services then UI modules.</a:t>
            </a:r>
            <a:endParaRPr lang="en-US" dirty="0" smtClean="0"/>
          </a:p>
          <a:p>
            <a:pPr lvl="2"/>
            <a:r>
              <a:rPr lang="en-US" dirty="0" smtClean="0"/>
              <a:t>Learn from experience</a:t>
            </a:r>
          </a:p>
          <a:p>
            <a:pPr lvl="1"/>
            <a:r>
              <a:rPr lang="en-US" dirty="0" smtClean="0"/>
              <a:t>Existing non-TDD projects </a:t>
            </a:r>
          </a:p>
          <a:p>
            <a:pPr lvl="2"/>
            <a:r>
              <a:rPr lang="en-US" dirty="0" smtClean="0"/>
              <a:t>Automated unit testing must be completed before TDD can be applied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08658-397A-4129-936D-B6796EA14D77}" type="datetime1">
              <a:rPr lang="en-US" smtClean="0"/>
              <a:pPr/>
              <a:t>5/13/2013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E821D-584C-4BCE-9E90-34DCA2B50AD3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Plan of the first step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525963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dirty="0" smtClean="0"/>
              <a:t>Pilot experiment project</a:t>
            </a:r>
          </a:p>
          <a:p>
            <a:pPr lvl="1"/>
            <a:r>
              <a:rPr lang="en-US" dirty="0" smtClean="0"/>
              <a:t>As plain and simple as possible to be able to focus on the TDD process</a:t>
            </a:r>
          </a:p>
          <a:p>
            <a:pPr lvl="1"/>
            <a:r>
              <a:rPr lang="en-US" dirty="0" smtClean="0"/>
              <a:t>As little dependency on legacy code as </a:t>
            </a:r>
            <a:r>
              <a:rPr lang="en-US" dirty="0" smtClean="0"/>
              <a:t>possible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C05B3-A109-4459-9E55-C3A8BB2C4068}" type="datetime1">
              <a:rPr lang="en-US" smtClean="0"/>
              <a:pPr/>
              <a:t>5/13/2013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E821D-584C-4BCE-9E90-34DCA2B50AD3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Pilot project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Before:</a:t>
            </a:r>
          </a:p>
          <a:p>
            <a:pPr lvl="1"/>
            <a:r>
              <a:rPr lang="en-US" dirty="0" smtClean="0"/>
              <a:t>Some TDD training/refreshing.</a:t>
            </a:r>
          </a:p>
          <a:p>
            <a:pPr lvl="1"/>
            <a:r>
              <a:rPr lang="en-US" dirty="0" smtClean="0"/>
              <a:t>Posters of TDD steps and Refactor guide on the wall.</a:t>
            </a:r>
          </a:p>
          <a:p>
            <a:r>
              <a:rPr lang="en-US" dirty="0" smtClean="0"/>
              <a:t>During:</a:t>
            </a:r>
          </a:p>
          <a:p>
            <a:pPr lvl="1"/>
            <a:r>
              <a:rPr lang="en-US" dirty="0" smtClean="0"/>
              <a:t>Documentation of issues and lessons </a:t>
            </a:r>
            <a:r>
              <a:rPr lang="en-US" dirty="0" smtClean="0"/>
              <a:t>learned</a:t>
            </a:r>
            <a:endParaRPr lang="en-US" dirty="0" smtClean="0"/>
          </a:p>
          <a:p>
            <a:pPr lvl="1"/>
            <a:r>
              <a:rPr lang="en-US" dirty="0" smtClean="0"/>
              <a:t>Daily meeting to review code, with observers from other teams.</a:t>
            </a:r>
          </a:p>
          <a:p>
            <a:pPr lvl="1"/>
            <a:r>
              <a:rPr lang="en-US" dirty="0" smtClean="0"/>
              <a:t>Pair programming.</a:t>
            </a:r>
          </a:p>
          <a:p>
            <a:r>
              <a:rPr lang="en-US" dirty="0" smtClean="0"/>
              <a:t>After:</a:t>
            </a:r>
          </a:p>
          <a:p>
            <a:pPr lvl="1"/>
            <a:r>
              <a:rPr lang="en-US" dirty="0" smtClean="0"/>
              <a:t>Evaluation and plan for next TDD projects</a:t>
            </a:r>
          </a:p>
          <a:p>
            <a:pPr lvl="1"/>
            <a:r>
              <a:rPr lang="en-US" dirty="0" smtClean="0"/>
              <a:t>Small exam for team members</a:t>
            </a:r>
          </a:p>
          <a:p>
            <a:pPr lvl="1"/>
            <a:r>
              <a:rPr lang="en-US" dirty="0" smtClean="0"/>
              <a:t>Team members spread out to join new TDD projects.</a:t>
            </a:r>
          </a:p>
          <a:p>
            <a:endParaRPr lang="en-US" sz="1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892AD-540D-450A-9AED-2A5C0AE10D61}" type="datetime1">
              <a:rPr lang="en-US" smtClean="0"/>
              <a:pPr/>
              <a:t>5/13/2013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E821D-584C-4BCE-9E90-34DCA2B50AD3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automation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Middle-tier modules</a:t>
            </a:r>
          </a:p>
          <a:p>
            <a:pPr lvl="1"/>
            <a:r>
              <a:rPr lang="en-US" dirty="0" err="1" smtClean="0"/>
              <a:t>JUnit</a:t>
            </a:r>
            <a:r>
              <a:rPr lang="en-US" dirty="0" smtClean="0"/>
              <a:t>, test script at app level</a:t>
            </a:r>
          </a:p>
          <a:p>
            <a:r>
              <a:rPr lang="en-US" dirty="0" smtClean="0"/>
              <a:t>Web modules</a:t>
            </a:r>
          </a:p>
          <a:p>
            <a:pPr lvl="1"/>
            <a:r>
              <a:rPr lang="en-US" dirty="0" smtClean="0"/>
              <a:t>Selenium</a:t>
            </a:r>
          </a:p>
          <a:p>
            <a:r>
              <a:rPr lang="en-US" dirty="0" smtClean="0"/>
              <a:t>Android non-UI modules</a:t>
            </a:r>
          </a:p>
          <a:p>
            <a:pPr lvl="1"/>
            <a:r>
              <a:rPr lang="en-US" dirty="0" err="1" smtClean="0"/>
              <a:t>JUnit</a:t>
            </a:r>
            <a:endParaRPr lang="en-US" dirty="0" smtClean="0"/>
          </a:p>
          <a:p>
            <a:r>
              <a:rPr lang="en-US" dirty="0" smtClean="0"/>
              <a:t>Android UI modules</a:t>
            </a:r>
          </a:p>
          <a:p>
            <a:pPr lvl="1"/>
            <a:r>
              <a:rPr lang="en-US" dirty="0" err="1" smtClean="0"/>
              <a:t>Robotium</a:t>
            </a:r>
            <a:endParaRPr lang="en-US" dirty="0" smtClean="0"/>
          </a:p>
          <a:p>
            <a:r>
              <a:rPr lang="en-US" dirty="0" err="1" smtClean="0"/>
              <a:t>iOS</a:t>
            </a:r>
            <a:r>
              <a:rPr lang="en-US" dirty="0" smtClean="0"/>
              <a:t> non-UI modules ?</a:t>
            </a:r>
          </a:p>
          <a:p>
            <a:r>
              <a:rPr lang="en-US" dirty="0" err="1" smtClean="0"/>
              <a:t>iOS</a:t>
            </a:r>
            <a:r>
              <a:rPr lang="en-US" dirty="0" smtClean="0"/>
              <a:t> UI modules ?</a:t>
            </a:r>
          </a:p>
          <a:p>
            <a:r>
              <a:rPr lang="en-US" dirty="0" smtClean="0"/>
              <a:t>XML? Routing? JSON, </a:t>
            </a:r>
            <a:r>
              <a:rPr lang="en-US" dirty="0" err="1" smtClean="0"/>
              <a:t>Javascript</a:t>
            </a:r>
            <a:r>
              <a:rPr lang="en-US" dirty="0" smtClean="0"/>
              <a:t>?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9297B-F22B-4B9A-8F31-4DC6F40AD35E}" type="datetime1">
              <a:rPr lang="en-US" smtClean="0"/>
              <a:pPr/>
              <a:t>5/13/2013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E821D-584C-4BCE-9E90-34DCA2B50AD3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Preparation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i="1" dirty="0" smtClean="0"/>
              <a:t>All</a:t>
            </a:r>
            <a:r>
              <a:rPr lang="en-US" dirty="0" smtClean="0"/>
              <a:t> developers </a:t>
            </a:r>
          </a:p>
          <a:p>
            <a:pPr lvl="1"/>
            <a:r>
              <a:rPr lang="en-US" dirty="0" smtClean="0"/>
              <a:t>Start preparing </a:t>
            </a:r>
            <a:r>
              <a:rPr lang="en-US" i="1" dirty="0" smtClean="0"/>
              <a:t>as soon as possible</a:t>
            </a:r>
            <a:r>
              <a:rPr lang="en-US" dirty="0" smtClean="0"/>
              <a:t>, while the pilot project is running:</a:t>
            </a:r>
          </a:p>
          <a:p>
            <a:pPr lvl="1"/>
            <a:r>
              <a:rPr lang="en-US" dirty="0" smtClean="0"/>
              <a:t>Master writing/preparing automated tests using</a:t>
            </a:r>
          </a:p>
          <a:p>
            <a:pPr lvl="2"/>
            <a:r>
              <a:rPr lang="en-US" dirty="0" err="1" smtClean="0"/>
              <a:t>Junit</a:t>
            </a:r>
            <a:r>
              <a:rPr lang="en-US" dirty="0" smtClean="0"/>
              <a:t> /  Selenium / </a:t>
            </a:r>
            <a:r>
              <a:rPr lang="en-US" dirty="0" err="1" smtClean="0"/>
              <a:t>Robotium</a:t>
            </a:r>
            <a:r>
              <a:rPr lang="en-US" dirty="0" smtClean="0"/>
              <a:t>, …</a:t>
            </a:r>
          </a:p>
          <a:p>
            <a:pPr lvl="1"/>
            <a:r>
              <a:rPr lang="en-US" dirty="0" smtClean="0"/>
              <a:t>Complete </a:t>
            </a:r>
            <a:r>
              <a:rPr lang="en-US" u="sng" dirty="0" smtClean="0"/>
              <a:t>automated</a:t>
            </a:r>
            <a:r>
              <a:rPr lang="en-US" dirty="0" smtClean="0"/>
              <a:t> unit tests for existing code.</a:t>
            </a:r>
          </a:p>
          <a:p>
            <a:pPr lvl="1"/>
            <a:r>
              <a:rPr lang="en-US" dirty="0" smtClean="0"/>
              <a:t>Master deriving specific test cases from user story spec.</a:t>
            </a:r>
          </a:p>
          <a:p>
            <a:r>
              <a:rPr lang="en-US" dirty="0" smtClean="0"/>
              <a:t>Someone (</a:t>
            </a:r>
            <a:r>
              <a:rPr lang="en-US" sz="2400" i="1" dirty="0" smtClean="0"/>
              <a:t>who?</a:t>
            </a:r>
            <a:r>
              <a:rPr lang="en-US" dirty="0" smtClean="0"/>
              <a:t>):</a:t>
            </a:r>
          </a:p>
          <a:p>
            <a:pPr lvl="1"/>
            <a:r>
              <a:rPr lang="en-US" dirty="0" smtClean="0"/>
              <a:t>Learn to verify if a test script covers a certain set of spec (Developer? Team leader? QA personnel?)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689AA-4B68-417E-91BE-F36111850265}" type="datetime1">
              <a:rPr lang="en-US" smtClean="0"/>
              <a:pPr/>
              <a:t>5/13/2013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E821D-584C-4BCE-9E90-34DCA2B50AD3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Problems anticipated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Easy to follow TDD steps, but not so easy to do a good job at each step</a:t>
            </a:r>
          </a:p>
          <a:p>
            <a:r>
              <a:rPr lang="en-US" dirty="0" smtClean="0"/>
              <a:t>Programmers’ confusion on</a:t>
            </a:r>
          </a:p>
          <a:p>
            <a:pPr lvl="1"/>
            <a:r>
              <a:rPr lang="en-US" dirty="0" smtClean="0"/>
              <a:t>where to start, what to test and what not to test, </a:t>
            </a:r>
          </a:p>
          <a:p>
            <a:pPr lvl="1"/>
            <a:r>
              <a:rPr lang="en-US" dirty="0" smtClean="0"/>
              <a:t>how much to test in one go, </a:t>
            </a:r>
          </a:p>
          <a:p>
            <a:pPr lvl="1"/>
            <a:r>
              <a:rPr lang="en-US" dirty="0" smtClean="0"/>
              <a:t>what to call their tests, and </a:t>
            </a:r>
          </a:p>
          <a:p>
            <a:pPr lvl="1"/>
            <a:r>
              <a:rPr lang="en-US" dirty="0" smtClean="0"/>
              <a:t>how to understand why a test fails.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A guideline or a how-to doc might be necessary</a:t>
            </a:r>
          </a:p>
          <a:p>
            <a:r>
              <a:rPr lang="en-US" dirty="0" smtClean="0"/>
              <a:t>Not enough emphasis on refactoring.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AB5FE-E20F-440C-A75E-1C59985956AB}" type="datetime1">
              <a:rPr lang="en-US" smtClean="0"/>
              <a:pPr/>
              <a:t>5/13/2013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E821D-584C-4BCE-9E90-34DCA2B50AD3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TDD and ATDD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TDD</a:t>
            </a:r>
          </a:p>
          <a:p>
            <a:r>
              <a:rPr lang="en-US" dirty="0" smtClean="0"/>
              <a:t>Test Driven Development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Each test pins down a technical behavior.	</a:t>
            </a:r>
          </a:p>
          <a:p>
            <a:r>
              <a:rPr lang="en-US" dirty="0" smtClean="0"/>
              <a:t>Written by developers</a:t>
            </a:r>
          </a:p>
          <a:p>
            <a:r>
              <a:rPr lang="en-US" dirty="0" smtClean="0"/>
              <a:t>For developers</a:t>
            </a:r>
          </a:p>
          <a:p>
            <a:r>
              <a:rPr lang="en-US" dirty="0" smtClean="0"/>
              <a:t>Run frequently by the team</a:t>
            </a:r>
          </a:p>
          <a:p>
            <a:r>
              <a:rPr lang="en-US" dirty="0" smtClean="0"/>
              <a:t>All tests pass 100% before commit and at integration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ATDD</a:t>
            </a:r>
          </a:p>
          <a:p>
            <a:r>
              <a:rPr lang="en-US" dirty="0" smtClean="0"/>
              <a:t>Acceptance Test Driven Development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Each test pins down a business rule.</a:t>
            </a:r>
          </a:p>
          <a:p>
            <a:r>
              <a:rPr lang="en-US" dirty="0" smtClean="0"/>
              <a:t>Written by the team.</a:t>
            </a:r>
          </a:p>
          <a:p>
            <a:r>
              <a:rPr lang="en-US" dirty="0" smtClean="0"/>
              <a:t>For the team.</a:t>
            </a:r>
          </a:p>
          <a:p>
            <a:r>
              <a:rPr lang="en-US" dirty="0" smtClean="0"/>
              <a:t>Run frequently by the team.</a:t>
            </a:r>
          </a:p>
          <a:p>
            <a:r>
              <a:rPr lang="en-US" dirty="0" smtClean="0"/>
              <a:t>New tests fail until the story is done. Prior tests should all pass.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9E689-6B24-4FFA-B995-BC760CFAF86D}" type="datetime1">
              <a:rPr lang="en-US" smtClean="0"/>
              <a:pPr/>
              <a:t>5/13/2013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E821D-584C-4BCE-9E90-34DCA2B50AD3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7016" y="533400"/>
            <a:ext cx="7561184" cy="56830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829C7-47BC-4E49-996B-0577D710CF83}" type="datetime1">
              <a:rPr lang="en-US" smtClean="0"/>
              <a:pPr/>
              <a:t>5/13/2013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E821D-584C-4BCE-9E90-34DCA2B50AD3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3323</TotalTime>
  <Words>523</Words>
  <Application>Microsoft Office PowerPoint</Application>
  <PresentationFormat>On-screen Show (4:3)</PresentationFormat>
  <Paragraphs>120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TDD adoption plan</vt:lpstr>
      <vt:lpstr>The goal and how to get there</vt:lpstr>
      <vt:lpstr>Plan of the first step</vt:lpstr>
      <vt:lpstr>Pilot project</vt:lpstr>
      <vt:lpstr>Test automation</vt:lpstr>
      <vt:lpstr>Preparation</vt:lpstr>
      <vt:lpstr>Problems anticipated</vt:lpstr>
      <vt:lpstr>TDD and ATDD</vt:lpstr>
      <vt:lpstr>Slide 9</vt:lpstr>
      <vt:lpstr>Slide 10</vt:lpstr>
      <vt:lpstr>Slide 11</vt:lpstr>
      <vt:lpstr>Slide 12</vt:lpstr>
      <vt:lpstr>TDD</vt:lpstr>
      <vt:lpstr>TDD Steps</vt:lpstr>
      <vt:lpstr>BDD - stuff to explore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TDD</dc:title>
  <dc:creator>Duc-Hanh Dang</dc:creator>
  <cp:lastModifiedBy>Duc-Hanh Dang</cp:lastModifiedBy>
  <cp:revision>77</cp:revision>
  <dcterms:created xsi:type="dcterms:W3CDTF">2013-04-30T21:03:07Z</dcterms:created>
  <dcterms:modified xsi:type="dcterms:W3CDTF">2013-05-13T07:14:07Z</dcterms:modified>
</cp:coreProperties>
</file>